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9"/>
  </p:notesMasterIdLst>
  <p:sldIdLst>
    <p:sldId id="256" r:id="rId2"/>
    <p:sldId id="279" r:id="rId3"/>
    <p:sldId id="257" r:id="rId4"/>
    <p:sldId id="274" r:id="rId5"/>
    <p:sldId id="259" r:id="rId6"/>
    <p:sldId id="260" r:id="rId7"/>
    <p:sldId id="263" r:id="rId8"/>
    <p:sldId id="264" r:id="rId9"/>
    <p:sldId id="275" r:id="rId10"/>
    <p:sldId id="266" r:id="rId11"/>
    <p:sldId id="278" r:id="rId12"/>
    <p:sldId id="277" r:id="rId13"/>
    <p:sldId id="258" r:id="rId14"/>
    <p:sldId id="270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da-DK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325" autoAdjust="0"/>
    <p:restoredTop sz="94728" autoAdjust="0"/>
  </p:normalViewPr>
  <p:slideViewPr>
    <p:cSldViewPr>
      <p:cViewPr varScale="1">
        <p:scale>
          <a:sx n="127" d="100"/>
          <a:sy n="127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a-DK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a-DK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a-DK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4168E5-573F-46F7-AD2F-25DA0FE789D0}" type="slidenum">
              <a:rPr lang="da-DK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9E0AAE-3AF9-4D4E-A0AA-07609D113099}" type="slidenum">
              <a:rPr lang="da-DK"/>
              <a:pPr/>
              <a:t>1</a:t>
            </a:fld>
            <a:endParaRPr lang="da-DK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A9310B-019A-4560-94D4-EAF978365206}" type="slidenum">
              <a:rPr lang="da-DK"/>
              <a:pPr/>
              <a:t>11</a:t>
            </a:fld>
            <a:endParaRPr lang="da-DK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98D63A-B1D5-4114-A7A2-03703C0E459E}" type="slidenum">
              <a:rPr lang="da-DK"/>
              <a:pPr/>
              <a:t>12</a:t>
            </a:fld>
            <a:endParaRPr lang="da-DK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AA803C-48AC-41C9-B881-7B01A2B9697D}" type="slidenum">
              <a:rPr lang="da-DK"/>
              <a:pPr/>
              <a:t>13</a:t>
            </a:fld>
            <a:endParaRPr lang="da-DK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497DED-B8DD-497D-B93E-CDF8AF4922AD}" type="slidenum">
              <a:rPr lang="da-DK"/>
              <a:pPr/>
              <a:t>14</a:t>
            </a:fld>
            <a:endParaRPr lang="da-DK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E75AC1-D737-4784-8755-4DB23D746F29}" type="slidenum">
              <a:rPr lang="da-DK"/>
              <a:pPr/>
              <a:t>15</a:t>
            </a:fld>
            <a:endParaRPr lang="da-DK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4FBCB4-AC5C-48D3-A992-2B4A8A75E928}" type="slidenum">
              <a:rPr lang="da-DK"/>
              <a:pPr/>
              <a:t>16</a:t>
            </a:fld>
            <a:endParaRPr lang="da-DK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F132A9-0E50-4259-A660-8C7E7280CE51}" type="slidenum">
              <a:rPr lang="da-DK"/>
              <a:pPr/>
              <a:t>17</a:t>
            </a:fld>
            <a:endParaRPr lang="da-DK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9D27AF-13B6-47A6-BA26-A766D124B757}" type="slidenum">
              <a:rPr lang="da-DK"/>
              <a:pPr/>
              <a:t>3</a:t>
            </a:fld>
            <a:endParaRPr lang="da-DK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2F271A-28E6-41B1-9408-77ADB47B6E28}" type="slidenum">
              <a:rPr lang="da-DK"/>
              <a:pPr/>
              <a:t>4</a:t>
            </a:fld>
            <a:endParaRPr lang="da-DK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CBE6E9-99B6-45A7-B50B-B4407E5DDEE2}" type="slidenum">
              <a:rPr lang="da-DK"/>
              <a:pPr/>
              <a:t>5</a:t>
            </a:fld>
            <a:endParaRPr lang="da-DK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B27EA3-A8FF-4156-9EF7-E30C32249EBE}" type="slidenum">
              <a:rPr lang="da-DK"/>
              <a:pPr/>
              <a:t>6</a:t>
            </a:fld>
            <a:endParaRPr lang="da-DK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15A926-F030-4EA3-96D4-F5093F641344}" type="slidenum">
              <a:rPr lang="da-DK"/>
              <a:pPr/>
              <a:t>7</a:t>
            </a:fld>
            <a:endParaRPr lang="da-DK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8B4549-8E7A-4214-8EF4-693499CAAE61}" type="slidenum">
              <a:rPr lang="da-DK"/>
              <a:pPr/>
              <a:t>8</a:t>
            </a:fld>
            <a:endParaRPr lang="da-DK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8B0299-15AC-4589-9513-916FFAA715C6}" type="slidenum">
              <a:rPr lang="da-DK"/>
              <a:pPr/>
              <a:t>9</a:t>
            </a:fld>
            <a:endParaRPr lang="da-DK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4E75E4-115E-43EA-96FE-6B0CA4B9FAB8}" type="slidenum">
              <a:rPr lang="da-DK"/>
              <a:pPr/>
              <a:t>10</a:t>
            </a:fld>
            <a:endParaRPr lang="da-DK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1456408-3343-49C0-9275-78C7CFAA5C50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BE6C729-088C-4EB7-8665-2F3DCD0F088E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A818AAE-0726-4B12-B002-3E3B77C8D590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81B00A7-7802-4000-9248-F5EE3882ABB0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6406447-7447-4A7E-9451-A8A9FB32FAD9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ACF53B2-09FA-4A3B-8308-AEE354167615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CA47305-8B01-431F-A24F-509404EF3F34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146A92B-21A0-4E1A-92A4-404FF23C3E89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BAC634A-55D6-443F-A533-AF8FF3D88B25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1A0B75C-BCEC-4FFA-B6DE-1D1E2F9ECFB6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7CFD8A-21C5-4BD8-9304-CC1AE57E0607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2438" y="6453188"/>
            <a:ext cx="44069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da-DK"/>
              <a:t>Speedoptimering - Tips &amp; tricks og gode råd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51500" y="6453188"/>
            <a:ext cx="30353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9E57F5A8-D924-4AEC-BF2D-94F14E2085C8}" type="slidenum">
              <a:rPr lang="da-DK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cnj\Desktop\SpeedOptimering20101203\Droemmetrekanten.wm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A32D73-349B-48BD-82CE-7E130641724D}" type="slidenum">
              <a:rPr lang="da-DK"/>
              <a:pPr/>
              <a:t>1</a:t>
            </a:fld>
            <a:endParaRPr lang="da-DK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 i="1"/>
              <a:t>Speedoptimering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692275" y="5589588"/>
            <a:ext cx="6400800" cy="6477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da-DK"/>
              <a:t>Tips &amp; tricks og gode råd</a:t>
            </a:r>
          </a:p>
        </p:txBody>
      </p:sp>
      <p:pic>
        <p:nvPicPr>
          <p:cNvPr id="2052" name="Picture 4" descr="Baro 10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341438"/>
            <a:ext cx="5040312" cy="4011612"/>
          </a:xfrm>
          <a:prstGeom prst="rect">
            <a:avLst/>
          </a:prstGeom>
          <a:noFill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616575" y="2565400"/>
            <a:ext cx="3419475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/>
              <a:t>10. august 1975: 134,66 km/t</a:t>
            </a:r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3716338" y="1773238"/>
            <a:ext cx="0" cy="33845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da-DK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4749800" y="1773238"/>
            <a:ext cx="0" cy="33845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F8E32D-AB03-4440-82E4-A0898C93EBFB}" type="slidenum">
              <a:rPr lang="da-DK"/>
              <a:pPr/>
              <a:t>10</a:t>
            </a:fld>
            <a:endParaRPr lang="da-DK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-100013"/>
            <a:ext cx="8713788" cy="836613"/>
          </a:xfrm>
        </p:spPr>
        <p:txBody>
          <a:bodyPr/>
          <a:lstStyle/>
          <a:p>
            <a:r>
              <a:rPr lang="da-DK" sz="2800"/>
              <a:t>Optimering af opgave inden start – Termik-ruter</a:t>
            </a:r>
          </a:p>
        </p:txBody>
      </p:sp>
      <p:pic>
        <p:nvPicPr>
          <p:cNvPr id="30726" name="Picture 6" descr="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620713"/>
            <a:ext cx="4316413" cy="616585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725" name="Picture 5" descr="A2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513" y="620713"/>
            <a:ext cx="4695825" cy="616585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64C6F2-921B-4257-B566-824E93DF34C9}" type="slidenum">
              <a:rPr lang="da-DK"/>
              <a:pPr/>
              <a:t>11</a:t>
            </a:fld>
            <a:endParaRPr lang="da-DK"/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 sz="4000"/>
              <a:t>Nordjylland rundt ved seabreeze 1975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08A494-13AF-4388-802A-8CE28ED5249F}" type="slidenum">
              <a:rPr lang="da-DK"/>
              <a:pPr/>
              <a:t>12</a:t>
            </a:fld>
            <a:endParaRPr lang="da-DK"/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DE828F-3CEE-467B-9A89-8A1DDD5DF27C}" type="slidenum">
              <a:rPr lang="da-DK"/>
              <a:pPr/>
              <a:t>13</a:t>
            </a:fld>
            <a:endParaRPr lang="da-DK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Andre vigtige parametre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z="2800"/>
              <a:t>Personlig træning</a:t>
            </a:r>
          </a:p>
          <a:p>
            <a:pPr lvl="1"/>
            <a:r>
              <a:rPr lang="da-DK" sz="2400"/>
              <a:t>Fysisk</a:t>
            </a:r>
          </a:p>
          <a:p>
            <a:pPr lvl="1"/>
            <a:r>
              <a:rPr lang="da-DK" sz="2400"/>
              <a:t>Mentalt</a:t>
            </a:r>
          </a:p>
          <a:p>
            <a:pPr lvl="2"/>
            <a:r>
              <a:rPr lang="da-DK" sz="2000"/>
              <a:t>Måske aller vigtigst!</a:t>
            </a:r>
          </a:p>
          <a:p>
            <a:pPr lvl="1"/>
            <a:r>
              <a:rPr lang="da-DK" sz="2400"/>
              <a:t>Erfaring</a:t>
            </a:r>
          </a:p>
          <a:p>
            <a:pPr lvl="2"/>
            <a:r>
              <a:rPr lang="da-DK" sz="2000"/>
              <a:t>Både egen og andres – vær åben</a:t>
            </a:r>
          </a:p>
          <a:p>
            <a:r>
              <a:rPr lang="da-DK" sz="2800"/>
              <a:t>Kend dit svæveplan</a:t>
            </a:r>
          </a:p>
          <a:p>
            <a:pPr lvl="1"/>
            <a:r>
              <a:rPr lang="da-DK" sz="2400"/>
              <a:t>Instrumentering</a:t>
            </a:r>
          </a:p>
          <a:p>
            <a:pPr lvl="1"/>
            <a:r>
              <a:rPr lang="da-DK" sz="2400"/>
              <a:t>Egenskaber</a:t>
            </a:r>
          </a:p>
          <a:p>
            <a:pPr lvl="2"/>
            <a:r>
              <a:rPr lang="da-DK" sz="2000"/>
              <a:t>Flyv, flyv, flyv…</a:t>
            </a:r>
          </a:p>
          <a:p>
            <a:pPr lvl="1"/>
            <a:endParaRPr lang="da-DK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2F5C43-27E3-4AC3-92B2-D030EC173266}" type="slidenum">
              <a:rPr lang="da-DK"/>
              <a:pPr/>
              <a:t>14</a:t>
            </a:fld>
            <a:endParaRPr lang="da-DK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A bit of Mat. And Physics!</a:t>
            </a:r>
            <a:br>
              <a:rPr lang="da-DK"/>
            </a:br>
            <a:r>
              <a:rPr lang="da-DK" sz="2800"/>
              <a:t> - Don’t be scared!!</a:t>
            </a:r>
            <a:endParaRPr lang="da-DK"/>
          </a:p>
        </p:txBody>
      </p:sp>
      <p:graphicFrame>
        <p:nvGraphicFramePr>
          <p:cNvPr id="35843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2195513" y="1692275"/>
          <a:ext cx="4895850" cy="1325563"/>
        </p:xfrm>
        <a:graphic>
          <a:graphicData uri="http://schemas.openxmlformats.org/presentationml/2006/ole">
            <p:oleObj spid="_x0000_s35843" name="Equation" r:id="rId4" imgW="1600200" imgH="393480" progId="Equation.3">
              <p:embed/>
            </p:oleObj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2843213" y="3644900"/>
          <a:ext cx="3736975" cy="2663825"/>
        </p:xfrm>
        <a:graphic>
          <a:graphicData uri="http://schemas.openxmlformats.org/presentationml/2006/ole">
            <p:oleObj spid="_x0000_s35844" name="Equation" r:id="rId5" imgW="128268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2D61AC-B671-4FE8-AF35-E470B89F561D}" type="slidenum">
              <a:rPr lang="da-DK"/>
              <a:pPr/>
              <a:t>15</a:t>
            </a:fld>
            <a:endParaRPr lang="da-DK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 sz="4000"/>
              <a:t>Optimering af flyvning</a:t>
            </a:r>
            <a:br>
              <a:rPr lang="da-DK" sz="4000"/>
            </a:br>
            <a:r>
              <a:rPr lang="da-DK" sz="2400"/>
              <a:t>McCready-ringens betydning for hastigheden</a:t>
            </a:r>
            <a:r>
              <a:rPr lang="da-DK" sz="4000"/>
              <a:t/>
            </a:r>
            <a:br>
              <a:rPr lang="da-DK" sz="4000"/>
            </a:br>
            <a:endParaRPr lang="da-DK" sz="4000"/>
          </a:p>
        </p:txBody>
      </p:sp>
      <p:pic>
        <p:nvPicPr>
          <p:cNvPr id="34820" name="Picture 4" descr="Copy of McC-Spe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9500" y="1125538"/>
            <a:ext cx="4743450" cy="5257800"/>
          </a:xfrm>
          <a:prstGeom prst="rect">
            <a:avLst/>
          </a:prstGeom>
          <a:noFill/>
          <a:ln w="2540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34823" name="Rectangle 7"/>
          <p:cNvSpPr>
            <a:spLocks noGrp="1" noChangeArrowheads="1"/>
          </p:cNvSpPr>
          <p:nvPr>
            <p:ph idx="1"/>
          </p:nvPr>
        </p:nvSpPr>
        <p:spPr>
          <a:xfrm>
            <a:off x="6300788" y="476250"/>
            <a:ext cx="8229600" cy="4525963"/>
          </a:xfrm>
        </p:spPr>
        <p:txBody>
          <a:bodyPr/>
          <a:lstStyle/>
          <a:p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72CE28-B242-4F3A-B7F8-6D63D455AE76}" type="slidenum">
              <a:rPr lang="da-DK"/>
              <a:pPr/>
              <a:t>16</a:t>
            </a:fld>
            <a:endParaRPr lang="da-DK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 sz="4000"/>
              <a:t>True speed in relation to heigth  (air density)</a:t>
            </a:r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idx="1"/>
          </p:nvPr>
        </p:nvGraphicFramePr>
        <p:xfrm>
          <a:off x="900113" y="2246313"/>
          <a:ext cx="7343775" cy="3879850"/>
        </p:xfrm>
        <a:graphic>
          <a:graphicData uri="http://schemas.openxmlformats.org/presentationml/2006/ole">
            <p:oleObj spid="_x0000_s36867" name="Equation" r:id="rId4" imgW="2971800" imgH="1600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29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93F7B8-21F6-4E32-917B-7534634885A9}" type="slidenum">
              <a:rPr lang="da-DK"/>
              <a:pPr/>
              <a:t>17</a:t>
            </a:fld>
            <a:endParaRPr lang="da-DK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What can we use </a:t>
            </a:r>
            <a:r>
              <a:rPr lang="da-DK">
                <a:solidFill>
                  <a:srgbClr val="CC0000"/>
                </a:solidFill>
              </a:rPr>
              <a:t>THAT</a:t>
            </a:r>
            <a:r>
              <a:rPr lang="da-DK"/>
              <a:t> for?? –</a:t>
            </a:r>
            <a:br>
              <a:rPr lang="da-DK"/>
            </a:br>
            <a:r>
              <a:rPr lang="da-DK" sz="2400"/>
              <a:t>Example:</a:t>
            </a:r>
            <a:endParaRPr lang="da-DK"/>
          </a:p>
        </p:txBody>
      </p:sp>
      <p:graphicFrame>
        <p:nvGraphicFramePr>
          <p:cNvPr id="37891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6516688" y="3143250"/>
          <a:ext cx="2592387" cy="569913"/>
        </p:xfrm>
        <a:graphic>
          <a:graphicData uri="http://schemas.openxmlformats.org/presentationml/2006/ole">
            <p:oleObj spid="_x0000_s37891" name="Equation" r:id="rId4" imgW="2019240" imgH="444240" progId="Equation.3">
              <p:embed/>
            </p:oleObj>
          </a:graphicData>
        </a:graphic>
      </p:graphicFrame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63738" y="2060575"/>
            <a:ext cx="1368425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19500" y="2060575"/>
            <a:ext cx="1368425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929188" y="2590800"/>
            <a:ext cx="10080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400" b="1">
                <a:latin typeface="Tahoma" charset="0"/>
                <a:cs typeface="Arial" charset="0"/>
              </a:rPr>
              <a:t>8000 ft ≈ </a:t>
            </a:r>
            <a:br>
              <a:rPr lang="da-DK" sz="1400" b="1">
                <a:latin typeface="Tahoma" charset="0"/>
                <a:cs typeface="Arial" charset="0"/>
              </a:rPr>
            </a:br>
            <a:r>
              <a:rPr lang="da-DK" sz="1400" b="1">
                <a:latin typeface="Tahoma" charset="0"/>
                <a:cs typeface="Arial" charset="0"/>
              </a:rPr>
              <a:t>2400 m</a:t>
            </a:r>
            <a:endParaRPr lang="da-DK" sz="1400" b="1">
              <a:latin typeface="Tahoma" charset="0"/>
              <a:cs typeface="Tahoma" charset="0"/>
            </a:endParaRPr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>
            <a:off x="90488" y="5373688"/>
            <a:ext cx="5113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a-DK"/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4932363" y="3810000"/>
            <a:ext cx="10080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400" b="1">
                <a:latin typeface="Tahoma" charset="0"/>
                <a:cs typeface="Arial" charset="0"/>
              </a:rPr>
              <a:t>4000 ft ≈ </a:t>
            </a:r>
            <a:br>
              <a:rPr lang="da-DK" sz="1400" b="1">
                <a:latin typeface="Tahoma" charset="0"/>
                <a:cs typeface="Arial" charset="0"/>
              </a:rPr>
            </a:br>
            <a:r>
              <a:rPr lang="da-DK" sz="1400" b="1">
                <a:latin typeface="Tahoma" charset="0"/>
                <a:cs typeface="Arial" charset="0"/>
              </a:rPr>
              <a:t>1200 m</a:t>
            </a:r>
            <a:endParaRPr lang="da-DK" sz="1400" b="1">
              <a:latin typeface="Tahoma" charset="0"/>
              <a:cs typeface="Tahoma" charset="0"/>
            </a:endParaRP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4916488" y="5105400"/>
            <a:ext cx="1600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400" b="1">
                <a:latin typeface="Tahoma" charset="0"/>
                <a:cs typeface="Arial" charset="0"/>
              </a:rPr>
              <a:t>1000 ft ≈ 300 m</a:t>
            </a:r>
            <a:br>
              <a:rPr lang="da-DK" sz="1400" b="1">
                <a:latin typeface="Tahoma" charset="0"/>
                <a:cs typeface="Arial" charset="0"/>
              </a:rPr>
            </a:br>
            <a:r>
              <a:rPr lang="da-DK" sz="1400" b="1">
                <a:latin typeface="Tahoma" charset="0"/>
                <a:cs typeface="Arial" charset="0"/>
              </a:rPr>
              <a:t>Safety landing!</a:t>
            </a:r>
            <a:endParaRPr lang="da-DK" sz="1400" b="1">
              <a:latin typeface="Tahoma" charset="0"/>
              <a:cs typeface="Tahoma" charset="0"/>
            </a:endParaRPr>
          </a:p>
        </p:txBody>
      </p:sp>
      <p:pic>
        <p:nvPicPr>
          <p:cNvPr id="3789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975" y="2060575"/>
            <a:ext cx="1368425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4213" y="2852738"/>
            <a:ext cx="5032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90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975" y="4710113"/>
            <a:ext cx="503238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901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46538" y="2876550"/>
            <a:ext cx="4699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902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975" y="2852738"/>
            <a:ext cx="50323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903" name="Line 15"/>
          <p:cNvSpPr>
            <a:spLocks noChangeShapeType="1"/>
          </p:cNvSpPr>
          <p:nvPr/>
        </p:nvSpPr>
        <p:spPr bwMode="auto">
          <a:xfrm>
            <a:off x="900113" y="2852738"/>
            <a:ext cx="1727200" cy="2520950"/>
          </a:xfrm>
          <a:prstGeom prst="line">
            <a:avLst/>
          </a:prstGeom>
          <a:noFill/>
          <a:ln w="38100">
            <a:solidFill>
              <a:srgbClr val="FFFF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a-DK"/>
          </a:p>
        </p:txBody>
      </p:sp>
      <p:sp>
        <p:nvSpPr>
          <p:cNvPr id="37904" name="Line 16"/>
          <p:cNvSpPr>
            <a:spLocks noChangeShapeType="1"/>
          </p:cNvSpPr>
          <p:nvPr/>
        </p:nvSpPr>
        <p:spPr bwMode="auto">
          <a:xfrm>
            <a:off x="900113" y="2852738"/>
            <a:ext cx="1727200" cy="1225550"/>
          </a:xfrm>
          <a:prstGeom prst="line">
            <a:avLst/>
          </a:prstGeom>
          <a:noFill/>
          <a:ln w="38100">
            <a:solidFill>
              <a:srgbClr val="CC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a-DK"/>
          </a:p>
        </p:txBody>
      </p:sp>
      <p:sp>
        <p:nvSpPr>
          <p:cNvPr id="37905" name="Line 17"/>
          <p:cNvSpPr>
            <a:spLocks noChangeShapeType="1"/>
          </p:cNvSpPr>
          <p:nvPr/>
        </p:nvSpPr>
        <p:spPr bwMode="auto">
          <a:xfrm>
            <a:off x="34925" y="2852738"/>
            <a:ext cx="5113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a-DK"/>
          </a:p>
        </p:txBody>
      </p:sp>
      <p:sp>
        <p:nvSpPr>
          <p:cNvPr id="37906" name="Line 18"/>
          <p:cNvSpPr>
            <a:spLocks noChangeShapeType="1"/>
          </p:cNvSpPr>
          <p:nvPr/>
        </p:nvSpPr>
        <p:spPr bwMode="auto">
          <a:xfrm>
            <a:off x="2555875" y="2852738"/>
            <a:ext cx="1727200" cy="1225550"/>
          </a:xfrm>
          <a:prstGeom prst="line">
            <a:avLst/>
          </a:prstGeom>
          <a:noFill/>
          <a:ln w="38100">
            <a:solidFill>
              <a:srgbClr val="CC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a-DK"/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107950" y="4078288"/>
            <a:ext cx="5113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a-DK"/>
          </a:p>
        </p:txBody>
      </p:sp>
      <p:sp>
        <p:nvSpPr>
          <p:cNvPr id="37908" name="Line 20"/>
          <p:cNvSpPr>
            <a:spLocks noChangeShapeType="1"/>
          </p:cNvSpPr>
          <p:nvPr/>
        </p:nvSpPr>
        <p:spPr bwMode="auto">
          <a:xfrm>
            <a:off x="107950" y="5734050"/>
            <a:ext cx="5113338" cy="0"/>
          </a:xfrm>
          <a:prstGeom prst="line">
            <a:avLst/>
          </a:prstGeom>
          <a:noFill/>
          <a:ln w="101600">
            <a:solidFill>
              <a:srgbClr val="00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da-DK"/>
          </a:p>
        </p:txBody>
      </p:sp>
      <p:sp>
        <p:nvSpPr>
          <p:cNvPr id="37909" name="Line 21"/>
          <p:cNvSpPr>
            <a:spLocks noChangeShapeType="1"/>
          </p:cNvSpPr>
          <p:nvPr/>
        </p:nvSpPr>
        <p:spPr bwMode="auto">
          <a:xfrm flipH="1">
            <a:off x="4356100" y="3500438"/>
            <a:ext cx="18716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a-DK"/>
          </a:p>
        </p:txBody>
      </p:sp>
      <p:sp>
        <p:nvSpPr>
          <p:cNvPr id="37910" name="Text Box 22"/>
          <p:cNvSpPr txBox="1">
            <a:spLocks noChangeArrowheads="1"/>
          </p:cNvSpPr>
          <p:nvPr/>
        </p:nvSpPr>
        <p:spPr bwMode="auto">
          <a:xfrm>
            <a:off x="4572000" y="3213100"/>
            <a:ext cx="1800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400" b="1">
                <a:latin typeface="Tahoma" charset="0"/>
                <a:cs typeface="Arial" charset="0"/>
              </a:rPr>
              <a:t>6000 ft ≈ 1800 m</a:t>
            </a:r>
            <a:endParaRPr lang="da-DK" sz="1400" b="1">
              <a:latin typeface="Tahoma" charset="0"/>
              <a:cs typeface="Tahoma" charset="0"/>
            </a:endParaRPr>
          </a:p>
        </p:txBody>
      </p:sp>
      <p:graphicFrame>
        <p:nvGraphicFramePr>
          <p:cNvPr id="37911" name="Object 23"/>
          <p:cNvGraphicFramePr>
            <a:graphicFrameLocks noChangeAspect="1"/>
          </p:cNvGraphicFramePr>
          <p:nvPr>
            <p:ph sz="half" idx="2"/>
          </p:nvPr>
        </p:nvGraphicFramePr>
        <p:xfrm>
          <a:off x="6516688" y="3719513"/>
          <a:ext cx="2592387" cy="569912"/>
        </p:xfrm>
        <a:graphic>
          <a:graphicData uri="http://schemas.openxmlformats.org/presentationml/2006/ole">
            <p:oleObj spid="_x0000_s37911" name="Equation" r:id="rId9" imgW="2019240" imgH="444240" progId="Equation.3">
              <p:embed/>
            </p:oleObj>
          </a:graphicData>
        </a:graphic>
      </p:graphicFrame>
      <p:sp>
        <p:nvSpPr>
          <p:cNvPr id="37912" name="Text Box 24"/>
          <p:cNvSpPr txBox="1">
            <a:spLocks noChangeArrowheads="1"/>
          </p:cNvSpPr>
          <p:nvPr/>
        </p:nvSpPr>
        <p:spPr bwMode="auto">
          <a:xfrm>
            <a:off x="6516688" y="4310063"/>
            <a:ext cx="2592387" cy="376237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a-DK">
                <a:solidFill>
                  <a:srgbClr val="CC0000"/>
                </a:solidFill>
                <a:latin typeface="Tahoma" charset="0"/>
                <a:cs typeface="Arial" charset="0"/>
              </a:rPr>
              <a:t>Difference ≈ 4%(!)</a:t>
            </a:r>
            <a:endParaRPr lang="da-DK">
              <a:solidFill>
                <a:srgbClr val="CC0000"/>
              </a:solidFill>
              <a:latin typeface="Tahoma" charset="0"/>
              <a:cs typeface="Tahoma" charset="0"/>
            </a:endParaRPr>
          </a:p>
        </p:txBody>
      </p:sp>
      <p:graphicFrame>
        <p:nvGraphicFramePr>
          <p:cNvPr id="37919" name="Object 31"/>
          <p:cNvGraphicFramePr>
            <a:graphicFrameLocks noChangeAspect="1"/>
          </p:cNvGraphicFramePr>
          <p:nvPr/>
        </p:nvGraphicFramePr>
        <p:xfrm>
          <a:off x="6529388" y="5734050"/>
          <a:ext cx="2592387" cy="379413"/>
        </p:xfrm>
        <a:graphic>
          <a:graphicData uri="http://schemas.openxmlformats.org/presentationml/2006/ole">
            <p:oleObj spid="_x0000_s37919" name="Equation" r:id="rId10" imgW="1701720" imgH="253800" progId="Equation.3">
              <p:embed/>
            </p:oleObj>
          </a:graphicData>
        </a:graphic>
      </p:graphicFrame>
      <p:sp>
        <p:nvSpPr>
          <p:cNvPr id="37921" name="Text Box 33"/>
          <p:cNvSpPr txBox="1">
            <a:spLocks noChangeArrowheads="1"/>
          </p:cNvSpPr>
          <p:nvPr/>
        </p:nvSpPr>
        <p:spPr bwMode="auto">
          <a:xfrm>
            <a:off x="6457950" y="5373688"/>
            <a:ext cx="2374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600" b="1"/>
              <a:t>…og i 5 km højde:</a:t>
            </a:r>
          </a:p>
        </p:txBody>
      </p:sp>
      <p:sp>
        <p:nvSpPr>
          <p:cNvPr id="37922" name="Text Box 34"/>
          <p:cNvSpPr txBox="1">
            <a:spLocks noChangeArrowheads="1"/>
          </p:cNvSpPr>
          <p:nvPr/>
        </p:nvSpPr>
        <p:spPr bwMode="auto">
          <a:xfrm>
            <a:off x="6529388" y="6122988"/>
            <a:ext cx="2592387" cy="376237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a-DK">
                <a:solidFill>
                  <a:srgbClr val="CC0000"/>
                </a:solidFill>
                <a:latin typeface="Tahoma" charset="0"/>
                <a:cs typeface="Arial" charset="0"/>
              </a:rPr>
              <a:t>Difference ≈ 34%(!!!)</a:t>
            </a:r>
            <a:endParaRPr lang="da-DK">
              <a:solidFill>
                <a:srgbClr val="CC0000"/>
              </a:solidFill>
              <a:latin typeface="Tahoma" charset="0"/>
              <a:cs typeface="Tahom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Drømmetrekanten</a:t>
            </a:r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 smtClean="0"/>
              <a:t>Speedoptimering - Tips &amp; tricks og gode råd</a:t>
            </a:r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46A92B-21A0-4E1A-92A4-404FF23C3E89}" type="slidenum">
              <a:rPr lang="da-DK" smtClean="0"/>
              <a:pPr/>
              <a:t>2</a:t>
            </a:fld>
            <a:endParaRPr lang="da-DK"/>
          </a:p>
        </p:txBody>
      </p:sp>
      <p:pic>
        <p:nvPicPr>
          <p:cNvPr id="7" name="Droemmetrekante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19671" y="1214754"/>
            <a:ext cx="6504723" cy="4878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D8A9E5-31C9-4E67-95C4-15BEB560831F}" type="slidenum">
              <a:rPr lang="da-DK"/>
              <a:pPr/>
              <a:t>3</a:t>
            </a:fld>
            <a:endParaRPr lang="da-DK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Disposition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824412"/>
          </a:xfrm>
        </p:spPr>
        <p:txBody>
          <a:bodyPr/>
          <a:lstStyle/>
          <a:p>
            <a:r>
              <a:rPr lang="da-DK" sz="2800"/>
              <a:t>Optimering af opgave inden start</a:t>
            </a:r>
          </a:p>
          <a:p>
            <a:pPr lvl="1"/>
            <a:r>
              <a:rPr lang="da-DK" sz="2400"/>
              <a:t>Orografi</a:t>
            </a:r>
          </a:p>
          <a:p>
            <a:pPr lvl="1"/>
            <a:r>
              <a:rPr lang="da-DK" sz="2400"/>
              <a:t>Termik-ruter</a:t>
            </a:r>
          </a:p>
          <a:p>
            <a:pPr lvl="2"/>
            <a:r>
              <a:rPr lang="da-DK" sz="2000"/>
              <a:t>Hvor findes de? </a:t>
            </a:r>
          </a:p>
          <a:p>
            <a:pPr lvl="2"/>
            <a:r>
              <a:rPr lang="da-DK" sz="2000"/>
              <a:t>Hvordan udnyttes de optimalt?</a:t>
            </a:r>
          </a:p>
          <a:p>
            <a:r>
              <a:rPr lang="da-DK" sz="2800"/>
              <a:t>Optimering af flyvning</a:t>
            </a:r>
          </a:p>
          <a:p>
            <a:pPr lvl="1"/>
            <a:r>
              <a:rPr lang="da-DK" sz="2400"/>
              <a:t>Centreringsteknik</a:t>
            </a:r>
          </a:p>
          <a:p>
            <a:pPr lvl="2"/>
            <a:r>
              <a:rPr lang="da-DK" sz="2000"/>
              <a:t>Termik-surfing &amp; stitching</a:t>
            </a:r>
          </a:p>
          <a:p>
            <a:pPr lvl="1"/>
            <a:r>
              <a:rPr lang="da-DK" sz="2400"/>
              <a:t>Farvel til McCready?</a:t>
            </a:r>
          </a:p>
          <a:p>
            <a:pPr lvl="2"/>
            <a:r>
              <a:rPr lang="da-DK" sz="2000"/>
              <a:t>En urealistisk model af virkeligheden</a:t>
            </a:r>
          </a:p>
          <a:p>
            <a:pPr lvl="2"/>
            <a:r>
              <a:rPr lang="da-DK" sz="2000"/>
              <a:t>Bedre og billigere alternativer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A429E9-FAED-4C22-99F7-DDE4415E3F03}" type="slidenum">
              <a:rPr lang="da-DK"/>
              <a:pPr/>
              <a:t>4</a:t>
            </a:fld>
            <a:endParaRPr lang="da-DK"/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724525" y="620713"/>
            <a:ext cx="3455988" cy="792162"/>
          </a:xfrm>
        </p:spPr>
        <p:txBody>
          <a:bodyPr/>
          <a:lstStyle/>
          <a:p>
            <a:r>
              <a:rPr lang="da-DK" sz="2400"/>
              <a:t>Optimering af opgave inden start - termofysik</a:t>
            </a:r>
          </a:p>
        </p:txBody>
      </p:sp>
      <p:pic>
        <p:nvPicPr>
          <p:cNvPr id="70659" name="Picture 3" descr="Thermo-Physic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7610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FE12B2-AB61-488E-9EA8-068EDDEA22B8}" type="slidenum">
              <a:rPr lang="da-DK"/>
              <a:pPr/>
              <a:t>5</a:t>
            </a:fld>
            <a:endParaRPr lang="da-DK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292725" y="620713"/>
            <a:ext cx="3779838" cy="836612"/>
          </a:xfrm>
        </p:spPr>
        <p:txBody>
          <a:bodyPr/>
          <a:lstStyle/>
          <a:p>
            <a:r>
              <a:rPr lang="da-DK" sz="2800"/>
              <a:t>Optimering af opgave inden start - Orografi</a:t>
            </a:r>
          </a:p>
        </p:txBody>
      </p:sp>
      <p:pic>
        <p:nvPicPr>
          <p:cNvPr id="18437" name="Picture 5" descr="A2 (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22875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33084C-E426-4AC8-AFFD-0B68F1C93044}" type="slidenum">
              <a:rPr lang="da-DK"/>
              <a:pPr/>
              <a:t>6</a:t>
            </a:fld>
            <a:endParaRPr lang="da-DK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076825" y="620713"/>
            <a:ext cx="3779838" cy="836612"/>
          </a:xfrm>
        </p:spPr>
        <p:txBody>
          <a:bodyPr/>
          <a:lstStyle/>
          <a:p>
            <a:r>
              <a:rPr lang="da-DK" sz="2800"/>
              <a:t>Optimering af opgave inden start - Orografi</a:t>
            </a:r>
          </a:p>
        </p:txBody>
      </p:sp>
      <p:pic>
        <p:nvPicPr>
          <p:cNvPr id="23556" name="Picture 4" descr="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8" y="0"/>
            <a:ext cx="4575175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3558" name="Oval 6"/>
          <p:cNvSpPr>
            <a:spLocks noChangeArrowheads="1"/>
          </p:cNvSpPr>
          <p:nvPr/>
        </p:nvSpPr>
        <p:spPr bwMode="auto">
          <a:xfrm>
            <a:off x="755650" y="4494213"/>
            <a:ext cx="388938" cy="346075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2C24FA-1127-4A5B-8BA6-7B39EC571FFA}" type="slidenum">
              <a:rPr lang="da-DK"/>
              <a:pPr/>
              <a:t>7</a:t>
            </a:fld>
            <a:endParaRPr lang="da-DK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208962" cy="836613"/>
          </a:xfrm>
        </p:spPr>
        <p:txBody>
          <a:bodyPr/>
          <a:lstStyle/>
          <a:p>
            <a:r>
              <a:rPr lang="da-DK" sz="2800"/>
              <a:t>Optimering af opgave inden start - Orografi</a:t>
            </a:r>
          </a:p>
        </p:txBody>
      </p:sp>
      <p:pic>
        <p:nvPicPr>
          <p:cNvPr id="27651" name="Picture 3" descr="A2 (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765175"/>
            <a:ext cx="4311650" cy="566102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7652" name="Picture 4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765175"/>
            <a:ext cx="4240212" cy="5688013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04C8B6-A4B3-4372-8D13-9AD3C4065AAD}" type="slidenum">
              <a:rPr lang="da-DK"/>
              <a:pPr/>
              <a:t>8</a:t>
            </a:fld>
            <a:endParaRPr lang="da-DK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208962" cy="836613"/>
          </a:xfrm>
        </p:spPr>
        <p:txBody>
          <a:bodyPr/>
          <a:lstStyle/>
          <a:p>
            <a:r>
              <a:rPr lang="da-DK" sz="2800"/>
              <a:t>Optimering af opgave inden start - Orografi</a:t>
            </a:r>
          </a:p>
        </p:txBody>
      </p:sp>
      <p:pic>
        <p:nvPicPr>
          <p:cNvPr id="28675" name="Picture 3" descr="A2 (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765175"/>
            <a:ext cx="4311650" cy="566102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8677" name="Picture 5" descr="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6650" y="779463"/>
            <a:ext cx="3657600" cy="5616575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a-DK"/>
              <a:t>Speedoptimering - Tips &amp; tricks og gode råd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6F51F3-D372-4897-9CB3-0303D0D63F9E}" type="slidenum">
              <a:rPr lang="da-DK"/>
              <a:pPr/>
              <a:t>9</a:t>
            </a:fld>
            <a:endParaRPr lang="da-DK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 sz="4000"/>
              <a:t>Convergence’s-lines eller Termikruter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2171</TotalTime>
  <Words>361</Words>
  <Application>Microsoft Office PowerPoint</Application>
  <PresentationFormat>On-screen Show (4:3)</PresentationFormat>
  <Paragraphs>96</Paragraphs>
  <Slides>17</Slides>
  <Notes>16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Default Design</vt:lpstr>
      <vt:lpstr>Equation</vt:lpstr>
      <vt:lpstr>Speedoptimering</vt:lpstr>
      <vt:lpstr>Drømmetrekanten</vt:lpstr>
      <vt:lpstr>Disposition</vt:lpstr>
      <vt:lpstr>Optimering af opgave inden start - termofysik</vt:lpstr>
      <vt:lpstr>Optimering af opgave inden start - Orografi</vt:lpstr>
      <vt:lpstr>Optimering af opgave inden start - Orografi</vt:lpstr>
      <vt:lpstr>Optimering af opgave inden start - Orografi</vt:lpstr>
      <vt:lpstr>Optimering af opgave inden start - Orografi</vt:lpstr>
      <vt:lpstr>Convergence’s-lines eller Termikruter</vt:lpstr>
      <vt:lpstr>Optimering af opgave inden start – Termik-ruter</vt:lpstr>
      <vt:lpstr>Nordjylland rundt ved seabreeze 1975</vt:lpstr>
      <vt:lpstr>Slide 12</vt:lpstr>
      <vt:lpstr>Andre vigtige parametre</vt:lpstr>
      <vt:lpstr>A bit of Mat. And Physics!  - Don’t be scared!!</vt:lpstr>
      <vt:lpstr>Optimering af flyvning McCready-ringens betydning for hastigheden </vt:lpstr>
      <vt:lpstr>True speed in relation to heigth  (air density)</vt:lpstr>
      <vt:lpstr>What can we use THAT for?? – Example: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Speedoptimering</dc:title>
  <dc:creator>Ib Braes</dc:creator>
  <cp:lastModifiedBy>Claus Nedergaard Jacobsen</cp:lastModifiedBy>
  <cp:revision>36</cp:revision>
  <dcterms:created xsi:type="dcterms:W3CDTF">2009-08-17T15:00:35Z</dcterms:created>
  <dcterms:modified xsi:type="dcterms:W3CDTF">2010-12-04T14:43:54Z</dcterms:modified>
</cp:coreProperties>
</file>